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8" r:id="rId2"/>
    <p:sldId id="276" r:id="rId3"/>
    <p:sldId id="259" r:id="rId4"/>
    <p:sldId id="277" r:id="rId5"/>
    <p:sldId id="278" r:id="rId6"/>
    <p:sldId id="281" r:id="rId7"/>
    <p:sldId id="279" r:id="rId8"/>
    <p:sldId id="280" r:id="rId9"/>
    <p:sldId id="261" r:id="rId10"/>
    <p:sldId id="282" r:id="rId11"/>
    <p:sldId id="262" r:id="rId12"/>
    <p:sldId id="283" r:id="rId13"/>
    <p:sldId id="284" r:id="rId14"/>
    <p:sldId id="285" r:id="rId15"/>
    <p:sldId id="286" r:id="rId16"/>
    <p:sldId id="263" r:id="rId17"/>
    <p:sldId id="264" r:id="rId18"/>
    <p:sldId id="265" r:id="rId19"/>
    <p:sldId id="266" r:id="rId20"/>
    <p:sldId id="288" r:id="rId21"/>
    <p:sldId id="287" r:id="rId22"/>
    <p:sldId id="289" r:id="rId23"/>
    <p:sldId id="290" r:id="rId24"/>
    <p:sldId id="292" r:id="rId25"/>
    <p:sldId id="291" r:id="rId26"/>
    <p:sldId id="293" r:id="rId27"/>
    <p:sldId id="294" r:id="rId28"/>
    <p:sldId id="295" r:id="rId29"/>
    <p:sldId id="296" r:id="rId30"/>
    <p:sldId id="297" r:id="rId31"/>
    <p:sldId id="267" r:id="rId32"/>
    <p:sldId id="268" r:id="rId33"/>
    <p:sldId id="269" r:id="rId34"/>
    <p:sldId id="270" r:id="rId35"/>
    <p:sldId id="273" r:id="rId36"/>
    <p:sldId id="271" r:id="rId37"/>
    <p:sldId id="272" r:id="rId38"/>
    <p:sldId id="275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26/05/2014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Z:\cin\estudos\100709_ppt_cin_claro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3284538"/>
            <a:ext cx="6048375" cy="20415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143000"/>
            <a:ext cx="7772400" cy="1736725"/>
          </a:xfrm>
        </p:spPr>
        <p:txBody>
          <a:bodyPr anchor="b"/>
          <a:lstStyle>
            <a:lvl1pPr>
              <a:defRPr>
                <a:effectLst/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2900" y="188913"/>
            <a:ext cx="1982788" cy="61356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4538" y="188913"/>
            <a:ext cx="5795962" cy="6135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0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67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7238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92663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5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2715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474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Z:\cin\estudos\papelaria_institucional\ppt_cin_claro02_produca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889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</a:t>
            </a:r>
            <a:br>
              <a:rPr lang="pt-BR" smtClean="0"/>
            </a:br>
            <a:r>
              <a:rPr lang="pt-BR" smtClean="0"/>
              <a:t>do título mestre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00213"/>
            <a:ext cx="7918450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Ajustamento</a:t>
            </a:r>
            <a:endParaRPr lang="pt-BR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4124672"/>
            <a:ext cx="4672608" cy="888504"/>
          </a:xfrm>
        </p:spPr>
        <p:txBody>
          <a:bodyPr/>
          <a:lstStyle/>
          <a:p>
            <a:pPr algn="ctr"/>
            <a:r>
              <a:rPr lang="pt-BR" dirty="0" smtClean="0"/>
              <a:t>Prof. Rafael Mesquita</a:t>
            </a:r>
          </a:p>
          <a:p>
            <a:pPr algn="ctr"/>
            <a:r>
              <a:rPr lang="pt-BR" smtClean="0"/>
              <a:t>rgm@cin.ufpe.br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Ajustamento de curvas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268760"/>
                <a:ext cx="7918450" cy="4912419"/>
              </a:xfrm>
            </p:spPr>
            <p:txBody>
              <a:bodyPr/>
              <a:lstStyle/>
              <a:p>
                <a:r>
                  <a:rPr lang="pt-BR" dirty="0" smtClean="0"/>
                  <a:t>O que significa </a:t>
                </a:r>
                <a:r>
                  <a:rPr lang="pt-BR" dirty="0"/>
                  <a:t>tornar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 smtClean="0">
                    <a:solidFill>
                      <a:srgbClr val="000000"/>
                    </a:solidFill>
                  </a:rPr>
                  <a:t>os resíduos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000000"/>
                    </a:solidFill>
                  </a:rPr>
                  <a:t> </a:t>
                </a:r>
                <a:r>
                  <a:rPr lang="pt-BR" dirty="0" smtClean="0">
                    <a:solidFill>
                      <a:srgbClr val="000000"/>
                    </a:solidFill>
                  </a:rPr>
                  <a:t>mínimos ?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pt-B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?</m:t>
                        </m:r>
                      </m:e>
                    </m:nary>
                  </m:oMath>
                </a14:m>
                <a:endParaRPr lang="pt-BR" dirty="0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pt-BR" dirty="0" smtClean="0"/>
                  <a:t>Não! A curva pode ter resíduos positivos e negativos grandes em valores absolutos, mas que somados se aproximem bastante de zero. Escolha inadequada...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pt-BR" b="1" i="1" smtClean="0">
                            <a:latin typeface="Cambria Math"/>
                          </a:rPr>
                          <m:t>|</m:t>
                        </m:r>
                        <m:r>
                          <a:rPr lang="pt-BR" b="1" i="1" smtClean="0"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?</m:t>
                        </m:r>
                      </m:e>
                    </m:nary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Não! </a:t>
                </a:r>
                <a:r>
                  <a:rPr lang="pt-BR" dirty="0" smtClean="0"/>
                  <a:t>Função valor absoluto não é derivável em seu mínimo...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?</m:t>
                        </m:r>
                      </m:e>
                    </m:nary>
                  </m:oMath>
                </a14:m>
                <a:endParaRPr lang="pt-BR" dirty="0"/>
              </a:p>
              <a:p>
                <a:pPr lvl="1"/>
                <a:r>
                  <a:rPr lang="pt-BR" dirty="0" smtClean="0"/>
                  <a:t>Sim! Problemas anteriores são resolvidos</a:t>
                </a:r>
              </a:p>
              <a:p>
                <a:pPr lvl="1"/>
                <a:r>
                  <a:rPr lang="pt-BR" dirty="0" smtClean="0"/>
                  <a:t>Buscaremos a função do tipo escolhido que produza a menor soma dos quadrados dos resíduos</a:t>
                </a:r>
              </a:p>
              <a:p>
                <a:pPr lvl="1"/>
                <a:r>
                  <a:rPr lang="pt-BR" dirty="0" smtClean="0"/>
                  <a:t>Método dos mínimos quadrados (MMQ)</a:t>
                </a:r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 smtClean="0">
                  <a:solidFill>
                    <a:srgbClr val="000000"/>
                  </a:solidFill>
                </a:endParaRPr>
              </a:p>
              <a:p>
                <a:pPr lvl="1"/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268760"/>
                <a:ext cx="7918450" cy="4912419"/>
              </a:xfrm>
              <a:blipFill rotWithShape="1">
                <a:blip r:embed="rId2"/>
                <a:stretch>
                  <a:fillRect l="-1694" t="-3350" r="-1309" b="-79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Função</a:t>
                </a:r>
                <a:r>
                  <a:rPr lang="pt-BR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pt-BR" i="1" dirty="0" smtClean="0">
                    <a:latin typeface="Cambria Math"/>
                    <a:ea typeface="Cambria Math"/>
                  </a:rPr>
                  <a:t> </a:t>
                </a:r>
                <a:r>
                  <a:rPr lang="pt-BR" dirty="0"/>
                  <a:t>associa </a:t>
                </a:r>
                <a:r>
                  <a:rPr lang="pt-BR" dirty="0" smtClean="0"/>
                  <a:t>a função escolhida para representar a tabela dada à soma dos quadrados dos resíduos produzidos por ela</a:t>
                </a:r>
              </a:p>
              <a:p>
                <a:r>
                  <a:rPr lang="pt-BR" dirty="0" smtClean="0"/>
                  <a:t>Procuramos o mínimo 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𝒊</m:t>
                          </m:r>
                          <m:r>
                            <a:rPr lang="pt-BR" i="1">
                              <a:latin typeface="Cambria Math"/>
                            </a:rPr>
                            <m:t>=</m:t>
                          </m:r>
                          <m:r>
                            <a:rPr lang="pt-BR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Para o caso específico de uma reta, teremos: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,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𝟏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𝒙</m:t>
                    </m:r>
                  </m:oMath>
                </a14:m>
                <a:endParaRPr lang="pt-BR" dirty="0"/>
              </a:p>
              <a:p>
                <a:r>
                  <a:rPr lang="pt-BR" dirty="0"/>
                  <a:t>Teremos para cada possível par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/>
                  <a:t> uma reta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𝒙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distinta</a:t>
                </a:r>
              </a:p>
              <a:p>
                <a:pPr marL="457200" lvl="1" indent="0">
                  <a:buNone/>
                </a:pP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Queremos, portanto, encontrar o par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/>
                  <a:t> que minimize a soma do quadrado dos resíduos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𝒎𝒊𝒏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  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pt-BR" dirty="0" smtClean="0"/>
              </a:p>
              <a:p>
                <a:r>
                  <a:rPr lang="pt-BR" dirty="0" smtClean="0"/>
                  <a:t>Então, temos que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/>
                      </a:rPr>
                      <m:t>=0, </m:t>
                    </m:r>
                    <m:r>
                      <a:rPr lang="pt-BR" i="1">
                        <a:latin typeface="Cambria Math"/>
                      </a:rPr>
                      <m:t>𝑗</m:t>
                    </m:r>
                    <m:r>
                      <a:rPr lang="pt-BR" i="1">
                        <a:latin typeface="Cambria Math"/>
                      </a:rPr>
                      <m:t>=0,1,2,…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</m:oMath>
                </a14:m>
                <a:r>
                  <a:rPr lang="pt-BR" dirty="0" smtClean="0"/>
                  <a:t>          				(1)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pt-BR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2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𝑅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pt-BR" dirty="0" smtClean="0"/>
                  <a:t>           				(2)</a:t>
                </a:r>
              </a:p>
              <a:p>
                <a:pPr marL="457200" lvl="1" indent="0">
                  <a:buNone/>
                </a:pP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5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6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412777"/>
                <a:ext cx="7918450" cy="4911824"/>
              </a:xfrm>
            </p:spPr>
            <p:txBody>
              <a:bodyPr/>
              <a:lstStyle/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𝑓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 						(</a:t>
                </a:r>
                <a:r>
                  <a:rPr lang="pt-BR" dirty="0"/>
                  <a:t>3</a:t>
                </a:r>
                <a:r>
                  <a:rPr lang="pt-BR" dirty="0" smtClean="0"/>
                  <a:t>)</a:t>
                </a: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Temos que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𝒋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logo, de</a:t>
                </a:r>
                <a:r>
                  <a:rPr lang="pt-BR" b="0" dirty="0" smtClean="0"/>
                  <a:t> (2) </a:t>
                </a:r>
                <a:r>
                  <a:rPr lang="pt-BR" dirty="0" smtClean="0"/>
                  <a:t>temos que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𝟐</m:t>
                      </m:r>
                      <m:nary>
                        <m:naryPr>
                          <m:chr m:val="∑"/>
                          <m:ctrlPr>
                            <a:rPr lang="pt-BR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d>
                            <m:d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…,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</m:nary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pt-BR" dirty="0" smtClean="0"/>
                  <a:t>Portanto, considerando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pt-BR" dirty="0" smtClean="0"/>
                  <a:t> (ver </a:t>
                </a:r>
                <a:r>
                  <a:rPr lang="pt-BR" b="0" dirty="0" smtClean="0"/>
                  <a:t>(1)</a:t>
                </a:r>
                <a:r>
                  <a:rPr lang="pt-BR" dirty="0" smtClean="0"/>
                  <a:t>), temos o </a:t>
                </a:r>
                <a:r>
                  <a:rPr lang="pt-BR" u="sng" dirty="0" smtClean="0"/>
                  <a:t>sistema normal</a:t>
                </a:r>
                <a:r>
                  <a:rPr lang="pt-BR" dirty="0" smtClean="0"/>
                  <a:t>, dado por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b="1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𝑹</m:t>
                          </m:r>
                          <m:d>
                            <m:d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…,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412777"/>
                <a:ext cx="7918450" cy="4911824"/>
              </a:xfrm>
              <a:blipFill rotWithShape="1">
                <a:blip r:embed="rId2"/>
                <a:stretch>
                  <a:fillRect l="-1232" t="-868" r="-1463" b="-21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4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412777"/>
                <a:ext cx="8135242" cy="4911824"/>
              </a:xfrm>
            </p:spPr>
            <p:txBody>
              <a:bodyPr/>
              <a:lstStyle/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r>
                  <a:rPr lang="pt-BR" dirty="0" smtClean="0"/>
                  <a:t>Substituindo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 smtClean="0"/>
                  <a:t> conforme a igualdade (3), o sistema normal pode ser reescrito como</a:t>
                </a:r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b="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=0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=0,1…,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pt-BR" dirty="0" smtClean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))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=0 </m:t>
                        </m:r>
                      </m:e>
                    </m:nary>
                  </m:oMath>
                </a14:m>
                <a:r>
                  <a:rPr lang="pt-BR" dirty="0" smtClean="0"/>
                  <a:t>,</a:t>
                </a:r>
                <a:r>
                  <a:rPr lang="pt-B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0,1…,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pt-BR" dirty="0" smtClean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pt-BR" b="0" i="0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…+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=0,1…,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pt-BR" dirty="0" smtClean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endParaRPr lang="pt-BR" dirty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r>
                  <a:rPr lang="pt-BR" dirty="0" smtClean="0"/>
                  <a:t>Sintetizando a equação acima, temos que:</a:t>
                </a:r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b="0" i="1" smtClean="0">
                            <a:latin typeface="Cambria Math"/>
                          </a:rPr>
                          <m:t>𝑘</m:t>
                        </m:r>
                        <m:r>
                          <a:rPr lang="pt-BR" sz="24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400" b="0" i="1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  <m:r>
                      <a:rPr lang="pt-BR" sz="2400" b="0" i="1" smtClean="0">
                        <a:latin typeface="Cambria Math"/>
                      </a:rPr>
                      <m:t>,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=0,1…,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pt-BR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412777"/>
                <a:ext cx="8135242" cy="4911824"/>
              </a:xfrm>
              <a:blipFill rotWithShape="1">
                <a:blip r:embed="rId2"/>
                <a:stretch>
                  <a:fillRect l="-5843" t="-744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9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Sistema Normal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 smtClean="0">
                            <a:latin typeface="Cambria Math"/>
                          </a:rPr>
                          <m:t>𝒌</m:t>
                        </m:r>
                        <m:r>
                          <a:rPr lang="pt-BR" b="1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1" smtClean="0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𝒋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,…,</m:t>
                    </m:r>
                    <m:r>
                      <a:rPr lang="pt-BR" i="1">
                        <a:latin typeface="Cambria Math"/>
                      </a:rPr>
                      <m:t>𝒎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Sistema normal possui solução única e essa é o ponto de mínimo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 smtClean="0"/>
                  <a:t>  </a:t>
                </a:r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23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Exemplo: Considere as taxas de inflação no período de janeiro a setembro de um certo ano dada pela tabela abaixo. Faça uma previsão para os meses de outubro a dezembro desse mesmo ano considerando que uma reta é o tipo de curva que melhor representa esse fenômeno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18588"/>
              </p:ext>
            </p:extLst>
          </p:nvPr>
        </p:nvGraphicFramePr>
        <p:xfrm>
          <a:off x="755576" y="4581128"/>
          <a:ext cx="78488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  <a:gridCol w="78488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000000"/>
                          </a:solidFill>
                        </a:rPr>
                        <a:t>Mês</a:t>
                      </a:r>
                      <a:endParaRPr lang="pt-B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Jan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Fev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Mar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Abr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Mai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Jun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Jul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Ago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Set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000000"/>
                          </a:solidFill>
                        </a:rPr>
                        <a:t>Inflação</a:t>
                      </a:r>
                      <a:endParaRPr lang="pt-B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1,3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1,8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2,2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0,4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1,1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3,0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1,1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0,8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0,1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2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</p:spPr>
            <p:txBody>
              <a:bodyPr/>
              <a:lstStyle/>
              <a:p>
                <a:r>
                  <a:rPr lang="pt-BR" sz="2000" dirty="0" smtClean="0"/>
                  <a:t>Queremos encontrar a reta que melhor se ajuste à tabela dada. </a:t>
                </a:r>
              </a:p>
              <a:p>
                <a:r>
                  <a:rPr lang="pt-BR" sz="2000" dirty="0" smtClean="0"/>
                  <a:t>Como a equação da reta é da forma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𝒙</m:t>
                    </m:r>
                  </m:oMath>
                </a14:m>
                <a:r>
                  <a:rPr lang="pt-BR" sz="2000" dirty="0" smtClean="0"/>
                  <a:t>, utilizando a definição de sistema normal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𝒌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pt-BR" sz="20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000" i="1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sz="2000" i="1">
                                    <a:latin typeface="Cambria Math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pt-BR" sz="20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,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𝒋</m:t>
                        </m:r>
                        <m:r>
                          <a:rPr lang="pt-BR" sz="2000" b="1" i="1" smtClean="0">
                            <a:latin typeface="Cambria Math"/>
                          </a:rPr>
                          <m:t>=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  <m:r>
                          <a:rPr lang="pt-BR" sz="2000" b="1" i="1" smtClean="0">
                            <a:latin typeface="Cambria Math"/>
                          </a:rPr>
                          <m:t>,…,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𝒎</m:t>
                        </m:r>
                      </m:e>
                    </m:nary>
                  </m:oMath>
                </a14:m>
                <a:r>
                  <a:rPr lang="pt-BR" sz="2000" dirty="0" smtClean="0"/>
                  <a:t>), e utilizando m= 1, devido à quantidade de termos de P, chegaremos ao sistema:</a:t>
                </a:r>
              </a:p>
              <a:p>
                <a:endParaRPr lang="pt-BR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b="1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b="1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pt-BR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pt-BR" sz="2000" dirty="0" smtClean="0"/>
                  <a:t>,</a:t>
                </a:r>
              </a:p>
              <a:p>
                <a:r>
                  <a:rPr lang="pt-BR" sz="2000" dirty="0" smtClean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pt-BR" sz="20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𝒙</m:t>
                    </m:r>
                  </m:oMath>
                </a14:m>
                <a:endParaRPr lang="pt-BR" sz="2000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  <a:blipFill rotWithShape="1">
                <a:blip r:embed="rId2"/>
                <a:stretch>
                  <a:fillRect l="-302" t="-6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888476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888476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02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Quando estudamos um fenômeno de forma experimental, é comum termos um conjunto de valores tabelados </a:t>
                </a:r>
              </a:p>
              <a:p>
                <a:r>
                  <a:rPr lang="pt-BR" dirty="0" smtClean="0"/>
                  <a:t>Utilizando tais informações podemos levantar várias questões</a:t>
                </a:r>
              </a:p>
              <a:p>
                <a:pPr lvl="1"/>
                <a:r>
                  <a:rPr lang="pt-BR" dirty="0" smtClean="0"/>
                  <a:t>Qual a relação existente entre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?</a:t>
                </a:r>
              </a:p>
              <a:p>
                <a:pPr lvl="1"/>
                <a:r>
                  <a:rPr lang="pt-BR" dirty="0" smtClean="0"/>
                  <a:t>Qual o valor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para um determinado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fora do tabelamento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0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1590302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1590302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97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697475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697475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97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730499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730499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30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601601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601601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56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1497555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1497555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50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904990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904990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83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467453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467453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57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9199268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9199268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3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408149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408149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55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112553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112553"/>
                  </p:ext>
                </p:extLst>
              </p:nvPr>
            </p:nvGraphicFramePr>
            <p:xfrm>
              <a:off x="611560" y="191683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87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Nessas circunstâncias, temos um tabelamento da forma</a:t>
                </a:r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Como podemos usar o tabelamento para calcular o valor da função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pt-BR" dirty="0" smtClean="0"/>
                  <a:t> desconhecida em pontos não tabelados?</a:t>
                </a:r>
              </a:p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mapeia algum fenômeno com dados colhidos de forma experimental</a:t>
                </a:r>
              </a:p>
              <a:p>
                <a:pPr lvl="1"/>
                <a:r>
                  <a:rPr lang="pt-BR" dirty="0" smtClean="0"/>
                  <a:t>Não temos certeza sobre corretude dos dados colhidos</a:t>
                </a:r>
              </a:p>
              <a:p>
                <a:endParaRPr lang="pt-BR" b="1" dirty="0" smtClean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309" b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48344"/>
                  </p:ext>
                </p:extLst>
              </p:nvPr>
            </p:nvGraphicFramePr>
            <p:xfrm>
              <a:off x="1331640" y="270892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aseline="0" dirty="0" smtClean="0">
                              <a:solidFill>
                                <a:srgbClr val="000000"/>
                              </a:solidFill>
                            </a:rPr>
                            <a:t> ...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...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48344"/>
                  </p:ext>
                </p:extLst>
              </p:nvPr>
            </p:nvGraphicFramePr>
            <p:xfrm>
              <a:off x="1331640" y="270892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692" r="-4005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7692" r="-3005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692" r="-2005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aseline="0" dirty="0" smtClean="0">
                              <a:solidFill>
                                <a:srgbClr val="000000"/>
                              </a:solidFill>
                            </a:rPr>
                            <a:t> ...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7692" r="-500" b="-1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4005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7692" r="-3005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7692" r="-2005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...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107692" r="-500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296467"/>
                  </p:ext>
                </p:extLst>
              </p:nvPr>
            </p:nvGraphicFramePr>
            <p:xfrm>
              <a:off x="611560" y="1916832"/>
              <a:ext cx="8496944" cy="4758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11,8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51,6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4293395"/>
                  </p:ext>
                </p:extLst>
              </p:nvPr>
            </p:nvGraphicFramePr>
            <p:xfrm>
              <a:off x="611560" y="1916832"/>
              <a:ext cx="8496944" cy="4758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81" t="-4762" r="-1149057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6154" t="-4762" r="-836923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2434" t="-4762" r="-475661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4762" r="-483766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762" r="-473077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272727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192208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8301" t="-4762" r="-93464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1690" t="-4762" r="-704" b="-64476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2078" t="-533871" r="-483766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11,8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51,6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87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</p:spPr>
            <p:txBody>
              <a:bodyPr/>
              <a:lstStyle/>
              <a:p>
                <a:r>
                  <a:rPr lang="pt-BR" dirty="0" smtClean="0"/>
                  <a:t>Logo, chegaremos no seguinte sistema: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𝟗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𝟏𝟏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𝟖</m:t>
                            </m:r>
                          </m:e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𝟐𝟖𝟓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𝟓𝟏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smtClean="0"/>
                  <a:t>Solução: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𝟗𝟐𝟖</m:t>
                    </m:r>
                    <m:r>
                      <a:rPr lang="pt-BR" b="1" i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pt-BR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0" smtClean="0">
                        <a:latin typeface="Cambria Math"/>
                      </a:rPr>
                      <m:t>=−</m:t>
                    </m:r>
                    <m:r>
                      <a:rPr lang="pt-BR" b="1" i="0" smtClean="0">
                        <a:latin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</a:rPr>
                      <m:t>𝟏𝟐𝟑</m:t>
                    </m:r>
                  </m:oMath>
                </a14:m>
                <a:r>
                  <a:rPr lang="pt-BR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𝟗𝟐𝟖</m:t>
                    </m:r>
                    <m:r>
                      <a:rPr lang="pt-BR" b="1" i="1" smtClean="0">
                        <a:latin typeface="Cambria Math"/>
                      </a:rPr>
                      <m:t>−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𝟏𝟐𝟑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Assim, temos a inflação em </a:t>
                </a:r>
              </a:p>
              <a:p>
                <a:r>
                  <a:rPr lang="pt-BR" dirty="0" smtClean="0"/>
                  <a:t>outubro -&gt;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𝟏𝟎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𝟔𝟗𝟖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r>
                  <a:rPr lang="pt-BR" dirty="0" smtClean="0"/>
                  <a:t>novembro </a:t>
                </a:r>
                <a:r>
                  <a:rPr lang="pt-BR" dirty="0"/>
                  <a:t>-&gt;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𝟓𝟕𝟓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dezembro </a:t>
                </a:r>
                <a:r>
                  <a:rPr lang="pt-BR" dirty="0"/>
                  <a:t>-&gt;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𝟒𝟓𝟐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  <a:blipFill rotWithShape="1">
                <a:blip r:embed="rId2"/>
                <a:stretch>
                  <a:fillRect l="-605" t="-9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9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</p:spPr>
            <p:txBody>
              <a:bodyPr/>
              <a:lstStyle/>
              <a:p>
                <a:r>
                  <a:rPr lang="pt-BR" dirty="0" smtClean="0"/>
                  <a:t>Exercício: Determine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pt-BR" dirty="0" smtClean="0"/>
                  <a:t> que melhor se ajuste à tabela abaixo: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R: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𝟐𝟏𝟗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𝟔𝟗𝟏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  <a:blipFill rotWithShape="1">
                <a:blip r:embed="rId2"/>
                <a:stretch>
                  <a:fillRect l="-605" t="-856" r="-4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992952"/>
                  </p:ext>
                </p:extLst>
              </p:nvPr>
            </p:nvGraphicFramePr>
            <p:xfrm>
              <a:off x="1331640" y="342900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992952"/>
                  </p:ext>
                </p:extLst>
              </p:nvPr>
            </p:nvGraphicFramePr>
            <p:xfrm>
              <a:off x="1331640" y="342900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538" r="-4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538" r="-3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538" r="-2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1538" r="-1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1538" r="-500" b="-116923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538" r="-4005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1538" r="-3005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1538" r="-2005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101538" r="-1005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101538" r="-500" b="-16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27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não linear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aplicarmos o MMQ é necessário que P seja linear nos parâmetros</a:t>
            </a:r>
          </a:p>
          <a:p>
            <a:r>
              <a:rPr lang="pt-BR" dirty="0" smtClean="0"/>
              <a:t>Quando isso não ocorre devemos fazer uma mudança de variável para tentar tornar o problema em um problema de ajuste linear</a:t>
            </a:r>
          </a:p>
        </p:txBody>
      </p:sp>
    </p:spTree>
    <p:extLst>
      <p:ext uri="{BB962C8B-B14F-4D97-AF65-F5344CB8AC3E}">
        <p14:creationId xmlns:p14="http://schemas.microsoft.com/office/powerpoint/2010/main" val="18831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não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08144" cy="5343873"/>
              </a:xfrm>
            </p:spPr>
            <p:txBody>
              <a:bodyPr/>
              <a:lstStyle/>
              <a:p>
                <a:r>
                  <a:rPr lang="pt-BR" sz="2000" dirty="0" smtClean="0"/>
                  <a:t>Ex:Encontre a curva do tipo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pt-B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BR" sz="2000" dirty="0" smtClean="0"/>
                  <a:t> que melhor se ajuste à tabela abaixo usando o MMQ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sz="2000" dirty="0"/>
                  <a:t>Trabalharemos com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</a:rPr>
                      <m:t>𝒍𝒏</m:t>
                    </m:r>
                    <m:d>
                      <m:dPr>
                        <m:ctrlPr>
                          <a:rPr lang="pt-B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pt-BR" sz="2000" b="1" i="1">
                        <a:latin typeface="Cambria Math"/>
                      </a:rPr>
                      <m:t>=</m:t>
                    </m:r>
                    <m:r>
                      <a:rPr lang="pt-BR" sz="2000" b="1" i="1">
                        <a:latin typeface="Cambria Math"/>
                      </a:rPr>
                      <m:t>𝒍𝒏</m:t>
                    </m:r>
                    <m:d>
                      <m:dPr>
                        <m:ctrlPr>
                          <a:rPr lang="pt-BR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b>
                              <m:sSubPr>
                                <m:ctrlPr>
                                  <a:rPr lang="pt-B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e>
                    </m:d>
                    <m:r>
                      <a:rPr lang="pt-BR" sz="2000" b="1" i="1">
                        <a:latin typeface="Cambria Math"/>
                      </a:rPr>
                      <m:t>=</m:t>
                    </m:r>
                    <m:r>
                      <a:rPr lang="pt-BR" sz="2000" b="1" i="1">
                        <a:latin typeface="Cambria Math"/>
                      </a:rPr>
                      <m:t>𝒍𝒏</m:t>
                    </m:r>
                    <m:d>
                      <m:dPr>
                        <m:ctrlPr>
                          <a:rPr lang="pt-BR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BR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latin typeface="Cambria Math"/>
                      </a:rPr>
                      <m:t>𝒙</m:t>
                    </m:r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latin typeface="Cambria Math"/>
                      </a:rPr>
                      <m:t>𝒙</m:t>
                    </m:r>
                  </m:oMath>
                </a14:m>
                <a:endParaRPr lang="pt-BR" sz="200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0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BR" sz="20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=1;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pt-BR" sz="2000" dirty="0" smtClean="0"/>
              </a:p>
              <a:p>
                <a:r>
                  <a:rPr lang="pt-BR" sz="2000" dirty="0" smtClean="0"/>
                  <a:t>É necessário reconstruir a tabela...</a:t>
                </a:r>
                <a:endParaRPr lang="pt-B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08144" cy="5343873"/>
              </a:xfrm>
              <a:blipFill rotWithShape="1">
                <a:blip r:embed="rId2"/>
                <a:stretch>
                  <a:fillRect l="-371" t="-570" r="-1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5879976"/>
                  </p:ext>
                </p:extLst>
              </p:nvPr>
            </p:nvGraphicFramePr>
            <p:xfrm>
              <a:off x="683568" y="2060848"/>
              <a:ext cx="784887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Mês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Jan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Fev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aseline="0" dirty="0" smtClean="0">
                              <a:solidFill>
                                <a:srgbClr val="000000"/>
                              </a:solidFill>
                            </a:rPr>
                            <a:t>Mar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Abr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Mai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Jun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Jul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Ago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t-BR" sz="2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5879976"/>
                  </p:ext>
                </p:extLst>
              </p:nvPr>
            </p:nvGraphicFramePr>
            <p:xfrm>
              <a:off x="683568" y="2060848"/>
              <a:ext cx="784887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  <a:gridCol w="784887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Mês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Jan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Fev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aseline="0" dirty="0" smtClean="0">
                              <a:solidFill>
                                <a:srgbClr val="000000"/>
                              </a:solidFill>
                            </a:rPr>
                            <a:t>Mar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Abr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Mai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Jun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Jul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Ago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89845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273152"/>
                  </p:ext>
                </p:extLst>
              </p:nvPr>
            </p:nvGraphicFramePr>
            <p:xfrm>
              <a:off x="151879" y="4725144"/>
              <a:ext cx="8668591" cy="8968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777"/>
                    <a:gridCol w="792088"/>
                    <a:gridCol w="792088"/>
                    <a:gridCol w="792088"/>
                    <a:gridCol w="864096"/>
                    <a:gridCol w="792088"/>
                    <a:gridCol w="864096"/>
                    <a:gridCol w="864096"/>
                    <a:gridCol w="792088"/>
                    <a:gridCol w="792086"/>
                  </a:tblGrid>
                  <a:tr h="323275"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Mês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Jan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Fev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baseline="0" dirty="0" smtClean="0">
                              <a:solidFill>
                                <a:srgbClr val="000000"/>
                              </a:solidFill>
                            </a:rPr>
                            <a:t>Mar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Abr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Mai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Jun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Jul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Ago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5579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pt-BR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pt-BR" sz="16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Ln(1,3)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Ln(1,8)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Ln(2,2)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Ln(0,4)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Ln(1,1)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Ln(3,0)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Ln(1,1)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Ln(0,8)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Ln(0,1)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273152"/>
                  </p:ext>
                </p:extLst>
              </p:nvPr>
            </p:nvGraphicFramePr>
            <p:xfrm>
              <a:off x="151879" y="4725144"/>
              <a:ext cx="8668591" cy="8968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777"/>
                    <a:gridCol w="792088"/>
                    <a:gridCol w="792088"/>
                    <a:gridCol w="792088"/>
                    <a:gridCol w="864096"/>
                    <a:gridCol w="792088"/>
                    <a:gridCol w="864096"/>
                    <a:gridCol w="864096"/>
                    <a:gridCol w="792088"/>
                    <a:gridCol w="792086"/>
                  </a:tblGrid>
                  <a:tr h="323275"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Mês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Jan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Fev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baseline="0" dirty="0" smtClean="0">
                              <a:solidFill>
                                <a:srgbClr val="000000"/>
                              </a:solidFill>
                            </a:rPr>
                            <a:t>Mar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Abr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Mai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Jun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Jul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Ago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Set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573532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1" t="-57447" r="-5553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Ln(1,3)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Ln(1,8)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Ln(2,2)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Ln(0,4)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Ln(1,1)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Ln(3,0)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Ln(1,1)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Ln(0,8)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1400" dirty="0" smtClean="0">
                              <a:solidFill>
                                <a:srgbClr val="000000"/>
                              </a:solidFill>
                            </a:rPr>
                            <a:t>Ln(0,1)</a:t>
                          </a:r>
                          <a:endParaRPr lang="pt-B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07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não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340769"/>
                <a:ext cx="7918450" cy="4983832"/>
              </a:xfrm>
            </p:spPr>
            <p:txBody>
              <a:bodyPr/>
              <a:lstStyle/>
              <a:p>
                <a:r>
                  <a:rPr lang="pt-BR" sz="2000" dirty="0" smtClean="0"/>
                  <a:t>Aplicando o sistema normal, já que m=1, teremos: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𝒛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𝒛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pt-BR" sz="2000" dirty="0"/>
              </a:p>
              <a:p>
                <a:r>
                  <a:rPr lang="pt-BR" sz="2000" dirty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>
                        <a:latin typeface="Cambria Math"/>
                      </a:rPr>
                      <m:t>𝟏</m:t>
                    </m:r>
                  </m:oMath>
                </a14:m>
                <a:r>
                  <a:rPr lang="pt-BR" sz="2000" dirty="0"/>
                  <a:t> </a:t>
                </a:r>
                <a:r>
                  <a:rPr lang="pt-BR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>
                        <a:latin typeface="Cambria Math"/>
                      </a:rPr>
                      <m:t>𝒙</m:t>
                    </m:r>
                  </m:oMath>
                </a14:m>
                <a:r>
                  <a:rPr lang="pt-BR" sz="2000" dirty="0" smtClean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𝒍𝒏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(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)</m:t>
                    </m:r>
                  </m:oMath>
                </a14:m>
                <a:endParaRPr lang="pt-BR" sz="2000" dirty="0" smtClean="0"/>
              </a:p>
              <a:p>
                <a:endParaRPr lang="pt-BR" sz="2000" dirty="0"/>
              </a:p>
              <a:p>
                <a:endParaRPr lang="pt-BR" sz="2000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340769"/>
                <a:ext cx="7918450" cy="4983832"/>
              </a:xfrm>
              <a:blipFill rotWithShape="1">
                <a:blip r:embed="rId2"/>
                <a:stretch>
                  <a:fillRect l="-308" t="-2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não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430975"/>
                  </p:ext>
                </p:extLst>
              </p:nvPr>
            </p:nvGraphicFramePr>
            <p:xfrm>
              <a:off x="179512" y="1916832"/>
              <a:ext cx="8856983" cy="4718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0355"/>
                    <a:gridCol w="485748"/>
                    <a:gridCol w="1080120"/>
                    <a:gridCol w="936104"/>
                    <a:gridCol w="864096"/>
                    <a:gridCol w="936104"/>
                    <a:gridCol w="1008112"/>
                    <a:gridCol w="936105"/>
                    <a:gridCol w="1152127"/>
                    <a:gridCol w="1008112"/>
                  </a:tblGrid>
                  <a:tr h="629557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𝒍𝒏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).</m:t>
                                </m:r>
                              </m:oMath>
                            </m:oMathPara>
                          </a14:m>
                          <a:endParaRPr lang="pt-BR" b="1" i="1" dirty="0" smtClean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89726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1,176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2,364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-3,664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0,475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6,594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0,665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-1,784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-20,727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74329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pt-BR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-0,515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-14,639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7430975"/>
                  </p:ext>
                </p:extLst>
              </p:nvPr>
            </p:nvGraphicFramePr>
            <p:xfrm>
              <a:off x="179512" y="1916832"/>
              <a:ext cx="8856983" cy="4718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0355"/>
                    <a:gridCol w="485748"/>
                    <a:gridCol w="1080120"/>
                    <a:gridCol w="936104"/>
                    <a:gridCol w="864096"/>
                    <a:gridCol w="936104"/>
                    <a:gridCol w="1008112"/>
                    <a:gridCol w="936105"/>
                    <a:gridCol w="1152127"/>
                    <a:gridCol w="1008112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500" t="-4762" r="-1625000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7006" t="-4762" r="-634463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340" t="-4762" r="-633987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40845" t="-4762" r="-583099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6494" t="-4762" r="-437662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727" t="-4762" r="-308485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13636" t="-4762" r="-230519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1481" t="-4762" r="-87831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80606" t="-4762" r="-606" b="-63809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1,176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2,364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-3,664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0,475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6,594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0,665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-1,784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>
                              <a:solidFill>
                                <a:srgbClr val="000000"/>
                              </a:solidFill>
                            </a:rPr>
                            <a:t>-20,727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40845" t="-528226" r="-583099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-0,515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="1" dirty="0" smtClean="0">
                              <a:solidFill>
                                <a:srgbClr val="000000"/>
                              </a:solidFill>
                            </a:rPr>
                            <a:t>-14,639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33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não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</p:spPr>
            <p:txBody>
              <a:bodyPr/>
              <a:lstStyle/>
              <a:p>
                <a:r>
                  <a:rPr lang="pt-BR" dirty="0" smtClean="0"/>
                  <a:t>Logo, chegaremos no seguinte sistema: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𝟗</m:t>
                            </m:r>
                            <m:sSubSup>
                              <m:sSub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𝟓𝟏𝟓</m:t>
                            </m:r>
                          </m:e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Sup>
                              <m:sSub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𝟐𝟖𝟓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𝟔𝟑𝟗</m:t>
                            </m:r>
                          </m:e>
                        </m:eqArr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smtClean="0"/>
                  <a:t>Solução: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b="1" i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pt-BR" b="1" i="0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0" smtClean="0">
                        <a:latin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</a:rPr>
                      <m:t>𝟗𝟒𝟖</m:t>
                    </m:r>
                    <m:r>
                      <a:rPr lang="pt-BR" b="1" i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pt-BR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0" smtClean="0">
                        <a:latin typeface="Cambria Math"/>
                      </a:rPr>
                      <m:t>=−</m:t>
                    </m:r>
                    <m:r>
                      <a:rPr lang="pt-BR" b="1" i="0" smtClean="0">
                        <a:latin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</a:rPr>
                      <m:t>𝟐𝟎𝟏</m:t>
                    </m:r>
                  </m:oMath>
                </a14:m>
                <a:r>
                  <a:rPr lang="pt-BR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  <m:r>
                          <a:rPr lang="pt-BR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BR" b="0" i="1" smtClean="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0,948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=2,581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⇒ </m:t>
                    </m:r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𝟓𝟖𝟏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𝟐𝟎𝟏</m:t>
                        </m:r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40769"/>
                <a:ext cx="8064128" cy="4983832"/>
              </a:xfrm>
              <a:blipFill rotWithShape="1">
                <a:blip r:embed="rId2"/>
                <a:stretch>
                  <a:fillRect l="-605" t="-9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124745"/>
                <a:ext cx="7918450" cy="5199856"/>
              </a:xfrm>
            </p:spPr>
            <p:txBody>
              <a:bodyPr/>
              <a:lstStyle/>
              <a:p>
                <a:r>
                  <a:rPr lang="pt-BR" dirty="0" smtClean="0"/>
                  <a:t>Usando o MMQ encontre a curva de cada uma das formas abaixo para a seguinte tabela: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b="1" dirty="0" smtClean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b="1" i="0" smtClean="0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𝒃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</a:rPr>
                          <m:t>𝒂𝒙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𝒃</m:t>
                        </m:r>
                        <m:r>
                          <a:rPr lang="pt-BR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124745"/>
                <a:ext cx="7918450" cy="5199856"/>
              </a:xfrm>
              <a:blipFill rotWithShape="1">
                <a:blip r:embed="rId2"/>
                <a:stretch>
                  <a:fillRect l="-616" t="-938" r="-12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470259"/>
                  </p:ext>
                </p:extLst>
              </p:nvPr>
            </p:nvGraphicFramePr>
            <p:xfrm>
              <a:off x="1115616" y="2420888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470259"/>
                  </p:ext>
                </p:extLst>
              </p:nvPr>
            </p:nvGraphicFramePr>
            <p:xfrm>
              <a:off x="1115616" y="2420888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r="-4005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r="-3005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r="-2005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r="-1005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r="-500" b="-1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0000" r="-4005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0000" r="-3005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0000" r="-2005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100000" r="-1005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100000" r="-500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7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</a:p>
          <a:p>
            <a:r>
              <a:rPr lang="pt-BR" dirty="0" smtClean="0"/>
              <a:t>Planejamento</a:t>
            </a:r>
          </a:p>
          <a:p>
            <a:pPr lvl="1"/>
            <a:r>
              <a:rPr lang="pt-BR" dirty="0" smtClean="0"/>
              <a:t>Previsão para o estoque de um determinado produto em função do histórico da sua demanda</a:t>
            </a:r>
          </a:p>
          <a:p>
            <a:r>
              <a:rPr lang="pt-BR" dirty="0" smtClean="0"/>
              <a:t>Previsão de inflação, consumo energético, dados populacionais, ...</a:t>
            </a:r>
          </a:p>
          <a:p>
            <a:endParaRPr lang="pt-BR" b="1" dirty="0" smtClean="0"/>
          </a:p>
          <a:p>
            <a:pPr lvl="2"/>
            <a:endParaRPr lang="pt-BR" b="1" dirty="0" smtClean="0"/>
          </a:p>
          <a:p>
            <a:endParaRPr lang="pt-BR" i="1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4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Ajustamento de curvas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25488"/>
                <a:ext cx="8208912" cy="5127848"/>
              </a:xfrm>
            </p:spPr>
            <p:txBody>
              <a:bodyPr/>
              <a:lstStyle/>
              <a:p>
                <a:r>
                  <a:rPr lang="pt-BR" dirty="0" smtClean="0"/>
                  <a:t>Definição:</a:t>
                </a:r>
              </a:p>
              <a:p>
                <a:r>
                  <a:rPr lang="pt-BR" dirty="0" smtClean="0"/>
                  <a:t>O problema do ajuste de curvas no caso em que temos um tabelamento de pontos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𝒇</m:t>
                    </m:r>
                    <m:r>
                      <a:rPr lang="pt-BR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)),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𝒇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))</m:t>
                    </m:r>
                    <m:r>
                      <a:rPr lang="pt-BR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𝒇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))</m:t>
                    </m:r>
                  </m:oMath>
                </a14:m>
                <a:r>
                  <a:rPr lang="pt-BR" dirty="0" smtClean="0"/>
                  <a:t>,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∈[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pt-BR" dirty="0" smtClean="0"/>
                  <a:t> consiste em:</a:t>
                </a:r>
              </a:p>
              <a:p>
                <a:r>
                  <a:rPr lang="pt-BR" dirty="0" smtClean="0"/>
                  <a:t>Escolhidas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pt-BR" dirty="0" smtClean="0"/>
                  <a:t> funções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contínuas em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[</m:t>
                    </m:r>
                    <m:r>
                      <a:rPr lang="pt-BR" b="1" i="1" smtClean="0">
                        <a:latin typeface="Cambria Math"/>
                      </a:rPr>
                      <m:t>𝒂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𝒃</m:t>
                    </m:r>
                    <m:r>
                      <a:rPr lang="pt-BR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pt-BR" dirty="0" smtClean="0"/>
                  <a:t>, obter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 smtClean="0"/>
                  <a:t>constantes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pt-BR" dirty="0" smtClean="0"/>
                  <a:t>, tais que a função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+…+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se aproxime ao máximo de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25488"/>
                <a:ext cx="8208912" cy="5127848"/>
              </a:xfrm>
              <a:blipFill rotWithShape="1">
                <a:blip r:embed="rId2"/>
                <a:stretch>
                  <a:fillRect l="-594" t="-831" r="-15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6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Ajustamento de curvas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25488"/>
                <a:ext cx="8208912" cy="5127848"/>
              </a:xfrm>
            </p:spPr>
            <p:txBody>
              <a:bodyPr/>
              <a:lstStyle/>
              <a:p>
                <a:r>
                  <a:rPr lang="pt-BR" dirty="0"/>
                  <a:t>Temos uma combinação linear de funções elementares: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𝒋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pt-BR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pt-BR" dirty="0" smtClean="0"/>
                  <a:t>: coeficientes a serem ajustados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pt-BR" dirty="0"/>
                  <a:t> : funções </a:t>
                </a:r>
                <a:r>
                  <a:rPr lang="pt-BR" dirty="0" smtClean="0"/>
                  <a:t>conhecidas (1,x,sen </a:t>
                </a:r>
                <a:r>
                  <a:rPr lang="pt-BR" dirty="0"/>
                  <a:t>x, ln x</a:t>
                </a:r>
                <a:r>
                  <a:rPr lang="pt-BR" dirty="0" smtClean="0"/>
                  <a:t>,...)</a:t>
                </a:r>
              </a:p>
              <a:p>
                <a:r>
                  <a:rPr lang="pt-BR" dirty="0" smtClean="0"/>
                  <a:t>Desejamos escolher 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dirty="0" smtClean="0"/>
                  <a:t> que melhor represente o tabelamento utilizado</a:t>
                </a:r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25488"/>
                <a:ext cx="8208912" cy="5127848"/>
              </a:xfrm>
              <a:blipFill rotWithShape="1">
                <a:blip r:embed="rId2"/>
                <a:stretch>
                  <a:fillRect l="-594" t="-8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Ajustamento de curvas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Dúvida: Como escolher as funções contínuas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?</a:t>
                </a:r>
              </a:p>
              <a:p>
                <a:r>
                  <a:rPr lang="pt-BR" dirty="0" smtClean="0"/>
                  <a:t>Uma maneira simples consiste em analisar os pontos conhecidos em um gráfico cartesiano</a:t>
                </a:r>
              </a:p>
              <a:p>
                <a:r>
                  <a:rPr lang="pt-BR" dirty="0" smtClean="0"/>
                  <a:t>Ex: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b="0" dirty="0" smtClean="0"/>
              </a:p>
              <a:p>
                <a:pPr lvl="1"/>
                <a:r>
                  <a:rPr lang="pt-BR" dirty="0" smtClean="0"/>
                  <a:t>Procuramos o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b="0" dirty="0" smtClean="0"/>
                  <a:t> 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b="0" dirty="0" smtClean="0">
                  <a:ea typeface="Cambria Math"/>
                </a:endParaRPr>
              </a:p>
              <a:p>
                <a:pPr lvl="1"/>
                <a:r>
                  <a:rPr lang="pt-BR" b="0" dirty="0" smtClean="0"/>
                  <a:t>Ou seja,</a:t>
                </a:r>
                <a:r>
                  <a:rPr lang="pt-BR" dirty="0" smtClean="0"/>
                  <a:t>Qual parábola com </a:t>
                </a:r>
              </a:p>
              <a:p>
                <a:pPr marL="457200" lvl="1" indent="0">
                  <a:buNone/>
                </a:pPr>
                <a:r>
                  <a:rPr lang="pt-BR" dirty="0"/>
                  <a:t>e</a:t>
                </a:r>
                <a:r>
                  <a:rPr lang="pt-BR" dirty="0" smtClean="0"/>
                  <a:t>quação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b="0" dirty="0" smtClean="0"/>
                  <a:t> melhor se ajusta</a:t>
                </a:r>
              </a:p>
              <a:p>
                <a:pPr marL="457200" lvl="1" indent="0">
                  <a:buNone/>
                </a:pPr>
                <a:r>
                  <a:rPr lang="pt-BR" b="0" dirty="0" smtClean="0"/>
                  <a:t>aos dados?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b="-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8392"/>
            <a:ext cx="382111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Ajustamento de curvas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Dúvida: Como escolher as funções contínuas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?</a:t>
                </a:r>
              </a:p>
              <a:p>
                <a:r>
                  <a:rPr lang="pt-BR" dirty="0" smtClean="0"/>
                  <a:t>Uma maneira simples consiste em analisar os pontos conhecidos em um gráfico cartesiano</a:t>
                </a:r>
              </a:p>
              <a:p>
                <a:pPr lvl="1"/>
                <a:r>
                  <a:rPr lang="pt-BR" dirty="0" smtClean="0"/>
                  <a:t>No entanto, essa escolha nem sempre é simples, e não será objeto de estudo nesse curso...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3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1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Ajustamento de curvas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7"/>
                <a:ext cx="7848872" cy="2664295"/>
              </a:xfrm>
            </p:spPr>
            <p:txBody>
              <a:bodyPr/>
              <a:lstStyle/>
              <a:p>
                <a:r>
                  <a:rPr lang="pt-BR" dirty="0"/>
                  <a:t>O que significa obter uma curva que melhor se ajuste, ou que mais se aproxime de uma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/>
                  <a:t> desconhecida </a:t>
                </a:r>
                <a:r>
                  <a:rPr lang="pt-BR" dirty="0" smtClean="0"/>
                  <a:t>?</a:t>
                </a:r>
              </a:p>
              <a:p>
                <a:r>
                  <a:rPr lang="pt-BR" dirty="0" smtClean="0"/>
                  <a:t>Idéia geométrica: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7"/>
                <a:ext cx="7848872" cy="2664295"/>
              </a:xfrm>
              <a:blipFill rotWithShape="1">
                <a:blip r:embed="rId2"/>
                <a:stretch>
                  <a:fillRect l="-699" t="-18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932858" y="6337748"/>
            <a:ext cx="57606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32858" y="3169396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12978" y="44655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3309122" y="49695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4461250" y="46095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685386" y="52576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6117435" y="63720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x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7" name="Freeform 16"/>
          <p:cNvSpPr/>
          <p:nvPr/>
        </p:nvSpPr>
        <p:spPr>
          <a:xfrm>
            <a:off x="1739889" y="4753572"/>
            <a:ext cx="4847771" cy="694184"/>
          </a:xfrm>
          <a:custGeom>
            <a:avLst/>
            <a:gdLst>
              <a:gd name="connsiteX0" fmla="*/ 0 w 4847771"/>
              <a:gd name="connsiteY0" fmla="*/ 79553 h 747210"/>
              <a:gd name="connsiteX1" fmla="*/ 1901371 w 4847771"/>
              <a:gd name="connsiteY1" fmla="*/ 21496 h 747210"/>
              <a:gd name="connsiteX2" fmla="*/ 3643086 w 4847771"/>
              <a:gd name="connsiteY2" fmla="*/ 398867 h 747210"/>
              <a:gd name="connsiteX3" fmla="*/ 4847771 w 4847771"/>
              <a:gd name="connsiteY3" fmla="*/ 747210 h 74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771" h="747210">
                <a:moveTo>
                  <a:pt x="0" y="79553"/>
                </a:moveTo>
                <a:cubicBezTo>
                  <a:pt x="647095" y="23915"/>
                  <a:pt x="1294190" y="-31723"/>
                  <a:pt x="1901371" y="21496"/>
                </a:cubicBezTo>
                <a:cubicBezTo>
                  <a:pt x="2508552" y="74715"/>
                  <a:pt x="3152019" y="277915"/>
                  <a:pt x="3643086" y="398867"/>
                </a:cubicBezTo>
                <a:cubicBezTo>
                  <a:pt x="4134153" y="519819"/>
                  <a:pt x="4490962" y="633514"/>
                  <a:pt x="4847771" y="7472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0930" y="475357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𝒙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30" y="4753572"/>
                <a:ext cx="50405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3734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4749282" y="4600264"/>
            <a:ext cx="216024" cy="337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5306" y="460955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06" y="4609556"/>
                <a:ext cx="25922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8064" y="2852936"/>
                <a:ext cx="38164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FF0000"/>
                    </a:solidFill>
                  </a:rPr>
                  <a:t>Objetivo: tornar os resíduos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mínimos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852936"/>
                <a:ext cx="381642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76" t="-3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 animBg="1"/>
      <p:bldP spid="18" grpId="0"/>
      <p:bldP spid="19" grpId="0" animBg="1"/>
      <p:bldP spid="20" grpId="0"/>
      <p:bldP spid="6" grpId="0"/>
    </p:bldLst>
  </p:timing>
</p:sld>
</file>

<file path=ppt/theme/theme1.xml><?xml version="1.0" encoding="utf-8"?>
<a:theme xmlns:a="http://schemas.openxmlformats.org/drawingml/2006/main" name="20100304123305_cin_ppt_claro_producao">
  <a:themeElements>
    <a:clrScheme name="Tema do Offic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Tema do Offic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3966</TotalTime>
  <Words>4848</Words>
  <Application>Microsoft Office PowerPoint</Application>
  <PresentationFormat>On-screen Show (4:3)</PresentationFormat>
  <Paragraphs>1157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20100304123305_cin_ppt_claro_producao</vt:lpstr>
      <vt:lpstr>Ajustamento</vt:lpstr>
      <vt:lpstr>Introdução</vt:lpstr>
      <vt:lpstr>Introdução</vt:lpstr>
      <vt:lpstr>Introdução</vt:lpstr>
      <vt:lpstr>Ajustamento de curvas</vt:lpstr>
      <vt:lpstr>Ajustamento de curvas</vt:lpstr>
      <vt:lpstr>Ajustamento de curvas</vt:lpstr>
      <vt:lpstr>Ajustamento de curvas</vt:lpstr>
      <vt:lpstr>Ajustamento de curvas</vt:lpstr>
      <vt:lpstr>Ajustamento de curvas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Caso não linear</vt:lpstr>
      <vt:lpstr>Caso não linear</vt:lpstr>
      <vt:lpstr>Caso não linear</vt:lpstr>
      <vt:lpstr>Caso não linear</vt:lpstr>
      <vt:lpstr>Caso não linear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rafael</cp:lastModifiedBy>
  <cp:revision>96</cp:revision>
  <dcterms:created xsi:type="dcterms:W3CDTF">2011-05-19T13:32:59Z</dcterms:created>
  <dcterms:modified xsi:type="dcterms:W3CDTF">2014-05-26T14:51:40Z</dcterms:modified>
</cp:coreProperties>
</file>